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1" r:id="rId2"/>
    <p:sldId id="395" r:id="rId3"/>
    <p:sldId id="390" r:id="rId4"/>
    <p:sldId id="365" r:id="rId5"/>
    <p:sldId id="351" r:id="rId6"/>
    <p:sldId id="366" r:id="rId7"/>
    <p:sldId id="367" r:id="rId8"/>
    <p:sldId id="352" r:id="rId9"/>
    <p:sldId id="368" r:id="rId10"/>
    <p:sldId id="369" r:id="rId11"/>
    <p:sldId id="408" r:id="rId12"/>
    <p:sldId id="370" r:id="rId13"/>
    <p:sldId id="371" r:id="rId14"/>
    <p:sldId id="353" r:id="rId15"/>
    <p:sldId id="355" r:id="rId16"/>
    <p:sldId id="401" r:id="rId17"/>
    <p:sldId id="402" r:id="rId18"/>
    <p:sldId id="403" r:id="rId19"/>
    <p:sldId id="404" r:id="rId20"/>
    <p:sldId id="405" r:id="rId21"/>
    <p:sldId id="406" r:id="rId22"/>
    <p:sldId id="356" r:id="rId23"/>
    <p:sldId id="410" r:id="rId24"/>
    <p:sldId id="411" r:id="rId25"/>
    <p:sldId id="409" r:id="rId26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556" autoAdjust="0"/>
  </p:normalViewPr>
  <p:slideViewPr>
    <p:cSldViewPr snapToGrid="0" snapToObjects="1">
      <p:cViewPr>
        <p:scale>
          <a:sx n="57" d="100"/>
          <a:sy n="57" d="100"/>
        </p:scale>
        <p:origin x="-2544" y="-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4B2D3-7CF7-F043-B2C6-0223405A80F9}" type="datetimeFigureOut">
              <a:rPr lang="da-DK" smtClean="0"/>
              <a:t>12-03-2019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1B0AA-87C0-9442-98DB-0F4C28BE83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9050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E487B-595D-814A-9549-12256FCBDF34}" type="datetimeFigureOut">
              <a:rPr lang="da-DK" smtClean="0"/>
              <a:t>12-03-2019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CE756-7ACF-5B4C-BF9F-5A568CFFFB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72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8056-B264-44DE-AC02-DAB44E8B69AC}" type="datetime2">
              <a:rPr lang="da-DK" smtClean="0"/>
              <a:t>12. marts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7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4D1-99AB-4701-AF53-05072F4B2EBC}" type="datetime2">
              <a:rPr lang="da-DK" smtClean="0"/>
              <a:t>12. marts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811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B27C-A4DE-4482-A794-E8D397692DBC}" type="datetime2">
              <a:rPr lang="da-DK" smtClean="0"/>
              <a:t>12. marts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964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40FA-C08E-4D33-998C-0A0D5DA38ED7}" type="datetime2">
              <a:rPr lang="da-DK" smtClean="0"/>
              <a:t>12. marts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711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3309-9A33-4768-A3AD-FDE342842B6C}" type="datetime2">
              <a:rPr lang="da-DK" smtClean="0"/>
              <a:t>12. marts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05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BE11-7B30-49FC-A0F0-D77871CE38E4}" type="datetime2">
              <a:rPr lang="da-DK" smtClean="0"/>
              <a:t>12. marts 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731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7FE1-2AE4-4B6F-AB54-6716FC773197}" type="datetime2">
              <a:rPr lang="da-DK" smtClean="0"/>
              <a:t>12. marts 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93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D5F1-2733-48E4-99E3-049D23F4CEB5}" type="datetime2">
              <a:rPr lang="da-DK" smtClean="0"/>
              <a:t>12. marts 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441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32F3-5B8C-468A-AA5A-3C897A6F87AC}" type="datetime2">
              <a:rPr lang="da-DK" smtClean="0"/>
              <a:t>12. marts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58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CA1A-AE3A-4CBD-8EDB-7FE88DA5C594}" type="datetime2">
              <a:rPr lang="da-DK" smtClean="0"/>
              <a:t>12. marts 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55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D5ED-65B8-4111-B999-80E771393491}" type="datetime2">
              <a:rPr lang="da-DK" smtClean="0"/>
              <a:t>12. marts 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14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0991-35F6-4A64-94F7-8EA424F9C214}" type="datetime2">
              <a:rPr lang="da-DK" smtClean="0"/>
              <a:t>12. marts 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B4A2D-593B-F64C-A234-CC9F2E73A8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718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ribverden.dk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topas.dk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fs.dk/assist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1775"/>
            <a:ext cx="7772400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Humanistisk Entrepreneurship 6 Business </a:t>
            </a:r>
            <a:r>
              <a:rPr lang="da-DK" dirty="0"/>
              <a:t>Model </a:t>
            </a:r>
            <a:r>
              <a:rPr lang="da-DK" dirty="0" smtClean="0"/>
              <a:t>Generation </a:t>
            </a:r>
            <a:br>
              <a:rPr lang="da-DK" dirty="0" smtClean="0"/>
            </a:br>
            <a:r>
              <a:rPr lang="da-DK" dirty="0" smtClean="0"/>
              <a:t>Kap. 4 Strategi</a:t>
            </a:r>
            <a:br>
              <a:rPr lang="da-DK" dirty="0" smtClean="0"/>
            </a:br>
            <a:endParaRPr lang="en-US" dirty="0" smtClean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709216"/>
            <a:ext cx="6400800" cy="13925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smtClean="0"/>
              <a:t>forår 2019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smtClean="0"/>
              <a:t>Pillon - KU</a:t>
            </a:r>
          </a:p>
        </p:txBody>
      </p:sp>
    </p:spTree>
    <p:extLst>
      <p:ext uri="{BB962C8B-B14F-4D97-AF65-F5344CB8AC3E}">
        <p14:creationId xmlns:p14="http://schemas.microsoft.com/office/powerpoint/2010/main" val="32306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9E07-99F1-4997-BEA1-20DC74D6D7DB}" type="datetime2">
              <a:rPr lang="da-DK" smtClean="0"/>
              <a:t>12. marts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10</a:t>
            </a:fld>
            <a:endParaRPr lang="da-DK"/>
          </a:p>
        </p:txBody>
      </p:sp>
      <p:pic>
        <p:nvPicPr>
          <p:cNvPr id="1126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28" y="-548641"/>
            <a:ext cx="13036989" cy="783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8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31600" y="376399"/>
            <a:ext cx="6840760" cy="58796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b="1" dirty="0" smtClean="0"/>
              <a:t>Branchekræfter</a:t>
            </a:r>
          </a:p>
          <a:p>
            <a:pPr>
              <a:buNone/>
            </a:pPr>
            <a:r>
              <a:rPr lang="da-DK" sz="2400" dirty="0"/>
              <a:t>Konkurrenter</a:t>
            </a:r>
            <a:endParaRPr lang="da-DK" sz="2400" dirty="0" smtClean="0"/>
          </a:p>
          <a:p>
            <a:r>
              <a:rPr lang="da-DK" sz="2400" i="1" dirty="0" smtClean="0"/>
              <a:t>Kilroy</a:t>
            </a:r>
            <a:r>
              <a:rPr lang="da-DK" sz="2400" i="1" dirty="0"/>
              <a:t>, </a:t>
            </a:r>
            <a:r>
              <a:rPr lang="da-DK" sz="2400" i="1" dirty="0" smtClean="0"/>
              <a:t>Spies?</a:t>
            </a:r>
          </a:p>
          <a:p>
            <a:pPr>
              <a:buNone/>
            </a:pPr>
            <a:r>
              <a:rPr lang="da-DK" sz="2400" dirty="0" smtClean="0"/>
              <a:t>Nye konkurrenter</a:t>
            </a:r>
          </a:p>
          <a:p>
            <a:r>
              <a:rPr lang="da-DK" sz="2400" i="1" dirty="0" smtClean="0"/>
              <a:t>CBS, </a:t>
            </a:r>
            <a:r>
              <a:rPr lang="da-DK" sz="2400" i="1" dirty="0" err="1" smtClean="0"/>
              <a:t>CphBusiness</a:t>
            </a:r>
            <a:r>
              <a:rPr lang="da-DK" sz="2400" i="1" dirty="0" smtClean="0"/>
              <a:t>, Panum? Samarbejdspartnere?</a:t>
            </a:r>
          </a:p>
          <a:p>
            <a:pPr marL="0" indent="0">
              <a:buNone/>
            </a:pPr>
            <a:r>
              <a:rPr lang="da-DK" sz="2400" dirty="0" smtClean="0"/>
              <a:t>Erstatningsprodukter og -ydelser</a:t>
            </a:r>
          </a:p>
          <a:p>
            <a:r>
              <a:rPr lang="da-DK" sz="2400" i="1" dirty="0"/>
              <a:t>Egen planlægning, </a:t>
            </a:r>
            <a:r>
              <a:rPr lang="da-DK" sz="2400" i="1" dirty="0" smtClean="0"/>
              <a:t>frivillig arbejdsferier, Summer </a:t>
            </a:r>
            <a:r>
              <a:rPr lang="da-DK" sz="2400" i="1" dirty="0" err="1" smtClean="0"/>
              <a:t>school</a:t>
            </a:r>
            <a:r>
              <a:rPr lang="da-DK" sz="2400" i="1" dirty="0" smtClean="0"/>
              <a:t>, m.m.</a:t>
            </a:r>
          </a:p>
          <a:p>
            <a:pPr>
              <a:buNone/>
            </a:pPr>
            <a:r>
              <a:rPr lang="da-DK" sz="2400" dirty="0" smtClean="0"/>
              <a:t>Leverandører og andre aktører i værdikæden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3DA0-8660-49C6-97DE-862A78F3FA18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>
                <a:solidFill>
                  <a:srgbClr val="FF0000"/>
                </a:solidFill>
              </a:rPr>
              <a:t>FM omgivelser</a:t>
            </a:r>
            <a:endParaRPr lang="da-DK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>
                <a:solidFill>
                  <a:srgbClr val="FF0000"/>
                </a:solidFill>
              </a:rPr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9418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16610" y="376399"/>
            <a:ext cx="6840760" cy="62448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/>
              <a:t>Porters værdikæde </a:t>
            </a: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r>
              <a:rPr lang="da-DK" sz="2400" dirty="0"/>
              <a:t>Bemærk, at Porters værdikæde er bedst egnet til at beskrive </a:t>
            </a:r>
            <a:r>
              <a:rPr lang="da-DK" sz="2400" dirty="0" smtClean="0"/>
              <a:t>produktionsvirksomheder</a:t>
            </a:r>
            <a:endParaRPr lang="da-DK" sz="2400" dirty="0"/>
          </a:p>
          <a:p>
            <a:pPr>
              <a:buNone/>
            </a:pPr>
            <a:endParaRPr lang="da-DK" sz="2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B8F3-BCBF-41D2-844F-DB3210569066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737" y="1025852"/>
            <a:ext cx="7337437" cy="400223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/>
              <a:t>FM omgivelser</a:t>
            </a:r>
            <a:endParaRPr lang="da-DK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>
                <a:solidFill>
                  <a:srgbClr val="FF0000"/>
                </a:solidFill>
              </a:rPr>
              <a:t>Value </a:t>
            </a:r>
            <a:r>
              <a:rPr lang="da-DK" sz="1600" i="1" dirty="0" err="1" smtClean="0">
                <a:solidFill>
                  <a:srgbClr val="FF0000"/>
                </a:solidFill>
              </a:rPr>
              <a:t>chain</a:t>
            </a:r>
            <a:endParaRPr lang="da-DK" sz="1600" i="1" dirty="0" smtClean="0">
              <a:solidFill>
                <a:srgbClr val="FF0000"/>
              </a:solidFill>
            </a:endParaRPr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7161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31600" y="204949"/>
            <a:ext cx="6840760" cy="6345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b="1" dirty="0"/>
              <a:t>Branchekræfter</a:t>
            </a:r>
          </a:p>
          <a:p>
            <a:pPr>
              <a:buNone/>
            </a:pPr>
            <a:r>
              <a:rPr lang="da-DK" sz="2400" dirty="0"/>
              <a:t>Konkurrenter</a:t>
            </a:r>
          </a:p>
          <a:p>
            <a:r>
              <a:rPr lang="da-DK" sz="2400" i="1" dirty="0"/>
              <a:t>Kilroy, Spies?</a:t>
            </a:r>
          </a:p>
          <a:p>
            <a:pPr>
              <a:buNone/>
            </a:pPr>
            <a:r>
              <a:rPr lang="da-DK" sz="2400" dirty="0"/>
              <a:t>Nye konkurrenter</a:t>
            </a:r>
          </a:p>
          <a:p>
            <a:r>
              <a:rPr lang="da-DK" sz="2400" i="1" dirty="0"/>
              <a:t>CBS, </a:t>
            </a:r>
            <a:r>
              <a:rPr lang="da-DK" sz="2400" i="1" dirty="0" err="1"/>
              <a:t>CphBusiness</a:t>
            </a:r>
            <a:r>
              <a:rPr lang="da-DK" sz="2400" i="1" dirty="0"/>
              <a:t>, Panum? Samarbejdspartnere?</a:t>
            </a:r>
          </a:p>
          <a:p>
            <a:pPr marL="0" indent="0">
              <a:buNone/>
            </a:pPr>
            <a:r>
              <a:rPr lang="da-DK" sz="2400" dirty="0"/>
              <a:t>Erstatningsprodukter og -ydelser</a:t>
            </a:r>
          </a:p>
          <a:p>
            <a:r>
              <a:rPr lang="da-DK" sz="2400" i="1" dirty="0"/>
              <a:t>Egen planlægning, frivillig arbejdsferier, Summer </a:t>
            </a:r>
            <a:r>
              <a:rPr lang="da-DK" sz="2400" i="1" dirty="0" err="1"/>
              <a:t>school</a:t>
            </a:r>
            <a:r>
              <a:rPr lang="da-DK" sz="2400" i="1" dirty="0"/>
              <a:t>, m.m.</a:t>
            </a:r>
          </a:p>
          <a:p>
            <a:pPr>
              <a:buNone/>
            </a:pPr>
            <a:r>
              <a:rPr lang="da-DK" sz="2400" dirty="0"/>
              <a:t>Leverandører og andre aktører i værdikæden</a:t>
            </a:r>
          </a:p>
          <a:p>
            <a:r>
              <a:rPr lang="da-DK" sz="2400" dirty="0" smtClean="0"/>
              <a:t>Flyselskaber, hoteller, privat indlogeringer, kollegier, guider </a:t>
            </a:r>
            <a:r>
              <a:rPr lang="da-DK" sz="2400" dirty="0" err="1" smtClean="0"/>
              <a:t>m.m.m</a:t>
            </a:r>
            <a:r>
              <a:rPr lang="da-DK" sz="2400" dirty="0" smtClean="0"/>
              <a:t>., alt afhængig af forretningsmodellen </a:t>
            </a:r>
          </a:p>
          <a:p>
            <a:pPr>
              <a:buNone/>
            </a:pPr>
            <a:r>
              <a:rPr lang="da-DK" sz="2400" dirty="0"/>
              <a:t> </a:t>
            </a:r>
            <a:r>
              <a:rPr lang="da-DK" sz="2400" dirty="0" smtClean="0"/>
              <a:t>Interessenter (Stakeholders)</a:t>
            </a:r>
          </a:p>
          <a:p>
            <a:r>
              <a:rPr lang="da-DK" sz="2400" dirty="0" smtClean="0"/>
              <a:t>Universitetet, ungdomspolitiske organisationer m.m.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5C73-A89D-4AF2-93D8-32654DC9D72D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>
                <a:solidFill>
                  <a:srgbClr val="FF0000"/>
                </a:solidFill>
              </a:rPr>
              <a:t>FM omgivelser</a:t>
            </a:r>
            <a:endParaRPr lang="da-DK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>
                <a:solidFill>
                  <a:srgbClr val="FF0000"/>
                </a:solidFill>
              </a:rPr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4212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31600" y="376399"/>
            <a:ext cx="6840760" cy="58796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b="1" dirty="0" smtClean="0"/>
              <a:t>Nøgletendenser</a:t>
            </a:r>
          </a:p>
          <a:p>
            <a:pPr>
              <a:buNone/>
            </a:pPr>
            <a:r>
              <a:rPr lang="da-DK" sz="2400" dirty="0" smtClean="0"/>
              <a:t>Teknologiske tendenser</a:t>
            </a:r>
          </a:p>
          <a:p>
            <a:r>
              <a:rPr lang="da-DK" sz="2400" i="1" dirty="0" smtClean="0"/>
              <a:t>Internettet, sociale medier, prissammenligningsportaler</a:t>
            </a:r>
          </a:p>
          <a:p>
            <a:pPr>
              <a:buNone/>
            </a:pPr>
            <a:r>
              <a:rPr lang="da-DK" sz="2400" dirty="0" smtClean="0"/>
              <a:t>Tendenser i lovgivningen</a:t>
            </a:r>
          </a:p>
          <a:p>
            <a:r>
              <a:rPr lang="da-DK" sz="2400" i="1" dirty="0" smtClean="0"/>
              <a:t>SU, indrejse/udrejserestriktioner</a:t>
            </a:r>
          </a:p>
          <a:p>
            <a:pPr marL="0" indent="0">
              <a:buNone/>
            </a:pPr>
            <a:r>
              <a:rPr lang="da-DK" sz="2400" dirty="0" smtClean="0"/>
              <a:t>Tendenser i samfundet og kulturen</a:t>
            </a:r>
          </a:p>
          <a:p>
            <a:r>
              <a:rPr lang="da-DK" sz="2400" i="1" dirty="0" smtClean="0"/>
              <a:t>Individualisme, </a:t>
            </a:r>
            <a:r>
              <a:rPr lang="da-DK" sz="2400" i="1" dirty="0" err="1" smtClean="0"/>
              <a:t>tribalisering</a:t>
            </a:r>
            <a:endParaRPr lang="da-DK" sz="2400" i="1" dirty="0" smtClean="0"/>
          </a:p>
          <a:p>
            <a:pPr>
              <a:buNone/>
            </a:pPr>
            <a:r>
              <a:rPr lang="da-DK" sz="2400" dirty="0" smtClean="0"/>
              <a:t>Samfundsøkonomiske tendenser</a:t>
            </a:r>
          </a:p>
          <a:p>
            <a:r>
              <a:rPr lang="da-DK" sz="2400" i="1" dirty="0" smtClean="0"/>
              <a:t>Stigende antal studerende, </a:t>
            </a:r>
            <a:r>
              <a:rPr lang="da-DK" sz="2400" i="1" dirty="0" err="1" smtClean="0"/>
              <a:t>sociodemografiske</a:t>
            </a:r>
            <a:r>
              <a:rPr lang="da-DK" sz="2400" i="1" dirty="0" smtClean="0"/>
              <a:t> aspekter, finanskrise/opsving (handelskrig, rigtig krig)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E5C8-7528-490A-935F-82CFC2426498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>
                <a:solidFill>
                  <a:srgbClr val="FF0000"/>
                </a:solidFill>
              </a:rPr>
              <a:t>FM omgivelser</a:t>
            </a:r>
            <a:endParaRPr lang="da-DK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>
                <a:solidFill>
                  <a:srgbClr val="FF0000"/>
                </a:solidFill>
              </a:rPr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427631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46590" y="376399"/>
            <a:ext cx="6840760" cy="58796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400" b="1" dirty="0" smtClean="0"/>
              <a:t>Makroøkonomiske </a:t>
            </a:r>
            <a:r>
              <a:rPr lang="da-DK" sz="2400" b="1" dirty="0"/>
              <a:t>kræfter</a:t>
            </a:r>
          </a:p>
          <a:p>
            <a:pPr>
              <a:buNone/>
            </a:pPr>
            <a:r>
              <a:rPr lang="da-DK" sz="2400" dirty="0" smtClean="0"/>
              <a:t>Globale markedsvilkår</a:t>
            </a:r>
          </a:p>
          <a:p>
            <a:r>
              <a:rPr lang="da-DK" sz="2400" i="1" dirty="0" smtClean="0"/>
              <a:t>Global finanskrise, lokale opsving, </a:t>
            </a:r>
          </a:p>
          <a:p>
            <a:pPr marL="0" indent="0">
              <a:buNone/>
            </a:pPr>
            <a:r>
              <a:rPr lang="da-DK" sz="2400" dirty="0" smtClean="0"/>
              <a:t>Kapitalmarkeder</a:t>
            </a:r>
          </a:p>
          <a:p>
            <a:r>
              <a:rPr lang="da-DK" sz="2400" i="1" dirty="0" smtClean="0"/>
              <a:t>Konservativ udlånspolitik, iværksætterordninger, crowdfunding </a:t>
            </a:r>
          </a:p>
          <a:p>
            <a:pPr marL="0" indent="0">
              <a:buNone/>
            </a:pPr>
            <a:r>
              <a:rPr lang="da-DK" sz="2400" dirty="0" smtClean="0"/>
              <a:t>Råvarer og andre ressourcer</a:t>
            </a:r>
          </a:p>
          <a:p>
            <a:r>
              <a:rPr lang="da-DK" sz="2400" i="1" dirty="0" smtClean="0"/>
              <a:t>Oliepriser, lønniveau for kvalificerede guides</a:t>
            </a:r>
          </a:p>
          <a:p>
            <a:pPr>
              <a:buNone/>
            </a:pPr>
            <a:r>
              <a:rPr lang="da-DK" sz="2400" dirty="0" smtClean="0"/>
              <a:t>Økonomisk infrastruktur</a:t>
            </a:r>
          </a:p>
          <a:p>
            <a:r>
              <a:rPr lang="da-DK" sz="2400" i="1" dirty="0" smtClean="0"/>
              <a:t>I DK og i destinationslandet</a:t>
            </a:r>
          </a:p>
          <a:p>
            <a:endParaRPr lang="da-DK" sz="2400" dirty="0"/>
          </a:p>
          <a:p>
            <a:pPr marL="0" indent="0">
              <a:buNone/>
            </a:pPr>
            <a:r>
              <a:rPr lang="da-DK" sz="2400" dirty="0" smtClean="0"/>
              <a:t>Sammenlign analysen af ‘Forretningsmodellens omgivelser’ med PEST-analysen. </a:t>
            </a:r>
            <a:r>
              <a:rPr lang="da-DK" sz="2400" dirty="0"/>
              <a:t>Her er der tale om ‘tendenser’, i PEST er der </a:t>
            </a:r>
            <a:r>
              <a:rPr lang="da-DK" sz="2400" dirty="0" smtClean="0"/>
              <a:t>tale om </a:t>
            </a:r>
            <a:r>
              <a:rPr lang="da-DK" sz="2400" dirty="0"/>
              <a:t>en faktuel analyse</a:t>
            </a:r>
          </a:p>
          <a:p>
            <a:pPr marL="0" indent="0"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1C75-618C-4336-BB9D-088471B3E954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>
                <a:solidFill>
                  <a:srgbClr val="FF0000"/>
                </a:solidFill>
              </a:rPr>
              <a:t>FM omgivelser</a:t>
            </a:r>
            <a:endParaRPr lang="da-DK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>
                <a:solidFill>
                  <a:srgbClr val="FF0000"/>
                </a:solidFill>
              </a:rPr>
              <a:t>Makroøkono</a:t>
            </a:r>
            <a:r>
              <a:rPr lang="da-DK" sz="16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da-DK" sz="1600" dirty="0" err="1" smtClean="0">
                <a:solidFill>
                  <a:srgbClr val="FF0000"/>
                </a:solidFill>
              </a:rPr>
              <a:t>miske</a:t>
            </a:r>
            <a:r>
              <a:rPr lang="da-DK" sz="1600" dirty="0" smtClean="0">
                <a:solidFill>
                  <a:srgbClr val="FF0000"/>
                </a:solidFill>
              </a:rPr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403761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46590" y="376399"/>
            <a:ext cx="6840760" cy="5879679"/>
          </a:xfrm>
        </p:spPr>
        <p:txBody>
          <a:bodyPr>
            <a:normAutofit/>
          </a:bodyPr>
          <a:lstStyle/>
          <a:p>
            <a:pPr>
              <a:buNone/>
            </a:pPr>
            <a:endParaRPr lang="da-DK" sz="2400" dirty="0" smtClean="0"/>
          </a:p>
          <a:p>
            <a:pPr>
              <a:buNone/>
            </a:pPr>
            <a:r>
              <a:rPr lang="da-DK" sz="2400" dirty="0" smtClean="0"/>
              <a:t>                                             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B141-CF3B-44FE-9966-AC19D5FF2C62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641631"/>
              </p:ext>
            </p:extLst>
          </p:nvPr>
        </p:nvGraphicFramePr>
        <p:xfrm>
          <a:off x="1879600" y="2270125"/>
          <a:ext cx="6927850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Dokument" r:id="rId3" imgW="6927098" imgH="2315618" progId="Word.Document.12">
                  <p:embed/>
                </p:oleObj>
              </mc:Choice>
              <mc:Fallback>
                <p:oleObj name="Dokument" r:id="rId3" imgW="6927098" imgH="23156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2270125"/>
                        <a:ext cx="6927850" cy="231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/>
              <a:t>FM omgivelser</a:t>
            </a:r>
            <a:endParaRPr lang="da-DK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>
                <a:solidFill>
                  <a:srgbClr val="FF0000"/>
                </a:solidFill>
              </a:rPr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2079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479644"/>
              </p:ext>
            </p:extLst>
          </p:nvPr>
        </p:nvGraphicFramePr>
        <p:xfrm>
          <a:off x="1879600" y="2270125"/>
          <a:ext cx="6927850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Dokument" r:id="rId3" imgW="6927098" imgH="2315618" progId="Word.Document.12">
                  <p:embed/>
                </p:oleObj>
              </mc:Choice>
              <mc:Fallback>
                <p:oleObj name="Dokument" r:id="rId3" imgW="6927098" imgH="23156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2270125"/>
                        <a:ext cx="6927850" cy="231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84018" y="437618"/>
            <a:ext cx="6840760" cy="6099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i="1" u="sng" dirty="0" smtClean="0"/>
              <a:t>Eksempler</a:t>
            </a:r>
            <a:r>
              <a:rPr lang="da-DK" sz="2400" dirty="0" smtClean="0"/>
              <a:t> på ydre forhold der kan have indflydelse på forretningsmodellen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39BC-A925-4AA0-A06D-6AE564D8BE6E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cxnSp>
        <p:nvCxnSpPr>
          <p:cNvPr id="10" name="Lige pilforbindelse 9"/>
          <p:cNvCxnSpPr/>
          <p:nvPr/>
        </p:nvCxnSpPr>
        <p:spPr>
          <a:xfrm flipV="1">
            <a:off x="3880947" y="3670985"/>
            <a:ext cx="574505" cy="676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 flipV="1">
            <a:off x="3880947" y="3740087"/>
            <a:ext cx="2185314" cy="607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/>
          <p:cNvCxnSpPr/>
          <p:nvPr/>
        </p:nvCxnSpPr>
        <p:spPr>
          <a:xfrm flipH="1" flipV="1">
            <a:off x="2921541" y="3249443"/>
            <a:ext cx="405318" cy="1077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boks 28"/>
          <p:cNvSpPr txBox="1"/>
          <p:nvPr/>
        </p:nvSpPr>
        <p:spPr>
          <a:xfrm>
            <a:off x="2209341" y="4334473"/>
            <a:ext cx="2787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Politiske forhold; </a:t>
            </a:r>
            <a:endParaRPr lang="da-DK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internationale kriser, skatter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afgifter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714500" y="1571624"/>
            <a:ext cx="7310278" cy="35337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/>
              <a:t>FM omgivelser</a:t>
            </a:r>
            <a:endParaRPr lang="da-DK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>
                <a:solidFill>
                  <a:srgbClr val="FF0000"/>
                </a:solidFill>
              </a:rPr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0628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927180"/>
              </p:ext>
            </p:extLst>
          </p:nvPr>
        </p:nvGraphicFramePr>
        <p:xfrm>
          <a:off x="1879600" y="2270125"/>
          <a:ext cx="6927850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Dokument" r:id="rId3" imgW="6927098" imgH="2315618" progId="Word.Document.12">
                  <p:embed/>
                </p:oleObj>
              </mc:Choice>
              <mc:Fallback>
                <p:oleObj name="Dokument" r:id="rId3" imgW="6927098" imgH="23156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2270125"/>
                        <a:ext cx="6927850" cy="231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84018" y="437618"/>
            <a:ext cx="6840760" cy="6099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i="1" u="sng" dirty="0" smtClean="0"/>
              <a:t>Eksempler</a:t>
            </a:r>
            <a:r>
              <a:rPr lang="da-DK" sz="2400" dirty="0" smtClean="0"/>
              <a:t> på ydre forhold der kan have indflydelse på forretningsmodellen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ABCA-4456-4CF4-83E9-55DEE5CED56F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15" name="Rektangel 14"/>
          <p:cNvSpPr/>
          <p:nvPr/>
        </p:nvSpPr>
        <p:spPr>
          <a:xfrm>
            <a:off x="1714500" y="1571624"/>
            <a:ext cx="7310278" cy="35337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2103849" y="1619412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Økonomiske forhold; </a:t>
            </a:r>
          </a:p>
          <a:p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lønniveau, inflation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Lige pilforbindelse 16"/>
          <p:cNvCxnSpPr/>
          <p:nvPr/>
        </p:nvCxnSpPr>
        <p:spPr>
          <a:xfrm flipH="1">
            <a:off x="2590800" y="2066711"/>
            <a:ext cx="331076" cy="600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>
            <a:off x="2921876" y="2066711"/>
            <a:ext cx="817357" cy="1182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/>
          <p:cNvCxnSpPr/>
          <p:nvPr/>
        </p:nvCxnSpPr>
        <p:spPr>
          <a:xfrm>
            <a:off x="3257550" y="2066711"/>
            <a:ext cx="4600575" cy="524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32034" y="1472437"/>
            <a:ext cx="1863441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/>
              <a:t>FM omgivelser</a:t>
            </a:r>
            <a:endParaRPr lang="da-DK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>
                <a:solidFill>
                  <a:srgbClr val="FF0000"/>
                </a:solidFill>
              </a:rPr>
              <a:t>PEST </a:t>
            </a:r>
          </a:p>
          <a:p>
            <a:r>
              <a:rPr lang="da-DK" sz="1600" i="1" dirty="0" smtClean="0"/>
              <a:t>SWOT</a:t>
            </a:r>
            <a:endParaRPr lang="da-DK" sz="1600" i="1" dirty="0"/>
          </a:p>
          <a:p>
            <a:r>
              <a:rPr lang="da-DK" sz="1600" dirty="0" smtClean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 smtClean="0"/>
              <a:t>4 actions </a:t>
            </a:r>
            <a:r>
              <a:rPr lang="da-DK" sz="1600" dirty="0" err="1" smtClean="0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 smtClean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0333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9565"/>
              </p:ext>
            </p:extLst>
          </p:nvPr>
        </p:nvGraphicFramePr>
        <p:xfrm>
          <a:off x="1879600" y="2270125"/>
          <a:ext cx="6927850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Dokument" r:id="rId3" imgW="6927098" imgH="2315618" progId="Word.Document.12">
                  <p:embed/>
                </p:oleObj>
              </mc:Choice>
              <mc:Fallback>
                <p:oleObj name="Dokument" r:id="rId3" imgW="6927098" imgH="23156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2270125"/>
                        <a:ext cx="6927850" cy="231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84018" y="437618"/>
            <a:ext cx="6840760" cy="6099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i="1" u="sng" dirty="0" smtClean="0"/>
              <a:t>Eksempler</a:t>
            </a:r>
            <a:r>
              <a:rPr lang="da-DK" sz="2400" dirty="0" smtClean="0"/>
              <a:t> på ydre forhold der kan have indflydelse på forretningsmodellen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4AB2-A10B-443A-A7FE-185221078322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15" name="Rektangel 14"/>
          <p:cNvSpPr/>
          <p:nvPr/>
        </p:nvSpPr>
        <p:spPr>
          <a:xfrm>
            <a:off x="1714500" y="1571624"/>
            <a:ext cx="7310278" cy="35337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boks 15"/>
          <p:cNvSpPr txBox="1"/>
          <p:nvPr/>
        </p:nvSpPr>
        <p:spPr>
          <a:xfrm>
            <a:off x="5178307" y="1605045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Socio-kulturelle</a:t>
            </a: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forhold; </a:t>
            </a:r>
          </a:p>
          <a:p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uddannelsesniveau, </a:t>
            </a:r>
            <a:r>
              <a:rPr lang="da-D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tribalisering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Lige pilforbindelse 18"/>
          <p:cNvCxnSpPr/>
          <p:nvPr/>
        </p:nvCxnSpPr>
        <p:spPr>
          <a:xfrm flipH="1">
            <a:off x="4057650" y="2066710"/>
            <a:ext cx="1962152" cy="571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>
            <a:off x="6019800" y="2066710"/>
            <a:ext cx="209550" cy="571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/>
          <p:cNvCxnSpPr/>
          <p:nvPr/>
        </p:nvCxnSpPr>
        <p:spPr>
          <a:xfrm>
            <a:off x="7178567" y="2066711"/>
            <a:ext cx="457200" cy="35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/>
          <p:cNvCxnSpPr/>
          <p:nvPr/>
        </p:nvCxnSpPr>
        <p:spPr>
          <a:xfrm flipH="1">
            <a:off x="6781800" y="2066711"/>
            <a:ext cx="396768" cy="1362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ktangel 16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/>
              <a:t>FM omgivelser</a:t>
            </a:r>
            <a:endParaRPr lang="da-DK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>
                <a:solidFill>
                  <a:srgbClr val="FF0000"/>
                </a:solidFill>
              </a:rPr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0035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252" y="770313"/>
            <a:ext cx="8208912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2400" b="1" dirty="0" smtClean="0"/>
          </a:p>
          <a:p>
            <a:pPr marL="0" indent="0">
              <a:buNone/>
            </a:pPr>
            <a:endParaRPr lang="da-DK" sz="240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0343-EEEF-484D-BE18-851143DF97B4}" type="datetime2">
              <a:rPr lang="da-DK" smtClean="0"/>
              <a:t>12. marts 2019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32034" y="1472437"/>
            <a:ext cx="1863441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/>
              <a:t>FM omgivelser</a:t>
            </a:r>
            <a:endParaRPr lang="da-DK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 smtClean="0"/>
              <a:t>SWOT</a:t>
            </a:r>
            <a:endParaRPr lang="da-DK" sz="1600" dirty="0"/>
          </a:p>
          <a:p>
            <a:r>
              <a:rPr lang="da-DK" sz="1600" dirty="0" smtClean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 smtClean="0"/>
              <a:t>4 actions </a:t>
            </a:r>
            <a:r>
              <a:rPr lang="da-DK" sz="1600" dirty="0" err="1" smtClean="0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  <a:p>
            <a:pPr>
              <a:lnSpc>
                <a:spcPct val="115000"/>
              </a:lnSpc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947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14374"/>
              </p:ext>
            </p:extLst>
          </p:nvPr>
        </p:nvGraphicFramePr>
        <p:xfrm>
          <a:off x="1879600" y="2270125"/>
          <a:ext cx="6927850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Dokument" r:id="rId3" imgW="6927098" imgH="2315618" progId="Word.Document.12">
                  <p:embed/>
                </p:oleObj>
              </mc:Choice>
              <mc:Fallback>
                <p:oleObj name="Dokument" r:id="rId3" imgW="6927098" imgH="23156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2270125"/>
                        <a:ext cx="6927850" cy="231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84018" y="437618"/>
            <a:ext cx="6840760" cy="6099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i="1" u="sng" dirty="0" smtClean="0"/>
              <a:t>Eksempler</a:t>
            </a:r>
            <a:r>
              <a:rPr lang="da-DK" sz="2400" dirty="0" smtClean="0"/>
              <a:t> på ydre forhold der kan have indflydelse på forretningsmodellen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8F91-5DE2-4106-9AED-710765A59CE0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15" name="Rektangel 14"/>
          <p:cNvSpPr/>
          <p:nvPr/>
        </p:nvSpPr>
        <p:spPr>
          <a:xfrm>
            <a:off x="1714500" y="1571624"/>
            <a:ext cx="7310278" cy="35337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5270904" y="4481634"/>
            <a:ext cx="35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Teknologiske forhold; digitalisering, innovation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da-DK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 lærredet</a:t>
            </a:r>
            <a:endParaRPr lang="da-DK" sz="1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Lige pilforbindelse 16"/>
          <p:cNvCxnSpPr/>
          <p:nvPr/>
        </p:nvCxnSpPr>
        <p:spPr>
          <a:xfrm flipH="1" flipV="1">
            <a:off x="5591133" y="3412704"/>
            <a:ext cx="1574170" cy="1068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 flipH="1" flipV="1">
            <a:off x="4210050" y="3031920"/>
            <a:ext cx="2955253" cy="14497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/>
          <p:cNvCxnSpPr/>
          <p:nvPr/>
        </p:nvCxnSpPr>
        <p:spPr>
          <a:xfrm flipH="1" flipV="1">
            <a:off x="6913053" y="3031920"/>
            <a:ext cx="252250" cy="1449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/>
              <a:t>FM omgivelser</a:t>
            </a:r>
            <a:endParaRPr lang="da-DK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>
                <a:solidFill>
                  <a:srgbClr val="FF0000"/>
                </a:solidFill>
              </a:rPr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014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038616"/>
              </p:ext>
            </p:extLst>
          </p:nvPr>
        </p:nvGraphicFramePr>
        <p:xfrm>
          <a:off x="1879600" y="2270125"/>
          <a:ext cx="6927850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Dokument" r:id="rId3" imgW="6927098" imgH="2315618" progId="Word.Document.12">
                  <p:embed/>
                </p:oleObj>
              </mc:Choice>
              <mc:Fallback>
                <p:oleObj name="Dokument" r:id="rId3" imgW="6927098" imgH="23156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2270125"/>
                        <a:ext cx="6927850" cy="231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84018" y="437618"/>
            <a:ext cx="6840760" cy="6099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i="1" u="sng" dirty="0" smtClean="0"/>
              <a:t>Eksempler</a:t>
            </a:r>
            <a:r>
              <a:rPr lang="da-DK" sz="2400" dirty="0" smtClean="0"/>
              <a:t> på ydre forhold der kan have indflydelse på forretningsmodellen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F1A9-3CA8-46FA-9CFD-37FC96632233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15" name="Rektangel 14"/>
          <p:cNvSpPr/>
          <p:nvPr/>
        </p:nvSpPr>
        <p:spPr>
          <a:xfrm>
            <a:off x="1714500" y="1571624"/>
            <a:ext cx="7310278" cy="35337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5270904" y="4481634"/>
            <a:ext cx="3536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Teknologiske forhold; digitalisering, innovation</a:t>
            </a:r>
          </a:p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da-DK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 lærredet</a:t>
            </a:r>
            <a:endParaRPr lang="da-DK" sz="1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Lige pilforbindelse 16"/>
          <p:cNvCxnSpPr/>
          <p:nvPr/>
        </p:nvCxnSpPr>
        <p:spPr>
          <a:xfrm flipH="1" flipV="1">
            <a:off x="5591133" y="3412704"/>
            <a:ext cx="1574170" cy="1068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 flipH="1" flipV="1">
            <a:off x="4210050" y="3031920"/>
            <a:ext cx="2955253" cy="14497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/>
          <p:cNvCxnSpPr/>
          <p:nvPr/>
        </p:nvCxnSpPr>
        <p:spPr>
          <a:xfrm flipH="1" flipV="1">
            <a:off x="6913053" y="3031920"/>
            <a:ext cx="252250" cy="1449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boks 15"/>
          <p:cNvSpPr txBox="1"/>
          <p:nvPr/>
        </p:nvSpPr>
        <p:spPr>
          <a:xfrm>
            <a:off x="5178307" y="1605045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Socio-kulturelle</a:t>
            </a: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forhold; </a:t>
            </a:r>
          </a:p>
          <a:p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uddannelsesniveau, </a:t>
            </a:r>
            <a:r>
              <a:rPr lang="da-D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tribalisering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Lige pilforbindelse 18"/>
          <p:cNvCxnSpPr/>
          <p:nvPr/>
        </p:nvCxnSpPr>
        <p:spPr>
          <a:xfrm flipH="1">
            <a:off x="4057650" y="2066710"/>
            <a:ext cx="1962152" cy="571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>
            <a:off x="6019800" y="2066710"/>
            <a:ext cx="209550" cy="571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/>
          <p:cNvCxnSpPr/>
          <p:nvPr/>
        </p:nvCxnSpPr>
        <p:spPr>
          <a:xfrm>
            <a:off x="7178567" y="2066711"/>
            <a:ext cx="457200" cy="35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/>
          <p:cNvCxnSpPr/>
          <p:nvPr/>
        </p:nvCxnSpPr>
        <p:spPr>
          <a:xfrm flipH="1">
            <a:off x="6781800" y="2066711"/>
            <a:ext cx="396768" cy="1362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kstboks 23"/>
          <p:cNvSpPr txBox="1"/>
          <p:nvPr/>
        </p:nvSpPr>
        <p:spPr>
          <a:xfrm>
            <a:off x="2103849" y="1619412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Økonomiske forhold; </a:t>
            </a:r>
          </a:p>
          <a:p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lønniveau, inflation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Lige pilforbindelse 24"/>
          <p:cNvCxnSpPr/>
          <p:nvPr/>
        </p:nvCxnSpPr>
        <p:spPr>
          <a:xfrm flipH="1">
            <a:off x="2590800" y="2066711"/>
            <a:ext cx="331076" cy="600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/>
          <p:cNvCxnSpPr/>
          <p:nvPr/>
        </p:nvCxnSpPr>
        <p:spPr>
          <a:xfrm>
            <a:off x="2921876" y="2066711"/>
            <a:ext cx="817357" cy="1182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26"/>
          <p:cNvCxnSpPr/>
          <p:nvPr/>
        </p:nvCxnSpPr>
        <p:spPr>
          <a:xfrm>
            <a:off x="3257550" y="2066711"/>
            <a:ext cx="4600575" cy="524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/>
          <p:cNvCxnSpPr/>
          <p:nvPr/>
        </p:nvCxnSpPr>
        <p:spPr>
          <a:xfrm flipV="1">
            <a:off x="3880947" y="3670985"/>
            <a:ext cx="574505" cy="676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Lige pilforbindelse 28"/>
          <p:cNvCxnSpPr/>
          <p:nvPr/>
        </p:nvCxnSpPr>
        <p:spPr>
          <a:xfrm flipV="1">
            <a:off x="3880947" y="3740087"/>
            <a:ext cx="2185314" cy="607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/>
          <p:cNvCxnSpPr/>
          <p:nvPr/>
        </p:nvCxnSpPr>
        <p:spPr>
          <a:xfrm flipH="1" flipV="1">
            <a:off x="2921541" y="3249443"/>
            <a:ext cx="405318" cy="1077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kstboks 30"/>
          <p:cNvSpPr txBox="1"/>
          <p:nvPr/>
        </p:nvSpPr>
        <p:spPr>
          <a:xfrm>
            <a:off x="2209341" y="4334473"/>
            <a:ext cx="2787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Politiske forhold; </a:t>
            </a:r>
            <a:endParaRPr lang="da-DK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internationale kriser, skatter 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afgifter</a:t>
            </a:r>
            <a:endParaRPr 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32034" y="1472437"/>
            <a:ext cx="1863441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/>
              <a:t>FM omgivelser</a:t>
            </a:r>
            <a:endParaRPr lang="da-DK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>
                <a:solidFill>
                  <a:srgbClr val="FF0000"/>
                </a:solidFill>
              </a:rPr>
              <a:t>PEST </a:t>
            </a:r>
          </a:p>
          <a:p>
            <a:r>
              <a:rPr lang="da-DK" sz="1600" i="1" dirty="0" smtClean="0"/>
              <a:t>SWOT</a:t>
            </a:r>
            <a:endParaRPr lang="da-DK" sz="1600" i="1" dirty="0"/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2874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46590" y="376399"/>
            <a:ext cx="6840760" cy="5879679"/>
          </a:xfrm>
        </p:spPr>
        <p:txBody>
          <a:bodyPr>
            <a:normAutofit/>
          </a:bodyPr>
          <a:lstStyle/>
          <a:p>
            <a:pPr>
              <a:buNone/>
            </a:pPr>
            <a:endParaRPr lang="da-DK" sz="2400" b="1" dirty="0" smtClean="0"/>
          </a:p>
          <a:p>
            <a:pPr marL="457200" indent="-457200">
              <a:buFont typeface="+mj-lt"/>
              <a:buAutoNum type="arabicPeriod"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Forklar forskellen mellem rød og blå ocean</a:t>
            </a:r>
          </a:p>
          <a:p>
            <a:pPr marL="0" indent="0">
              <a:buNone/>
            </a:pPr>
            <a:r>
              <a:rPr lang="da-DK" sz="2400" dirty="0" smtClean="0"/>
              <a:t>OBS; Ikke kun et spørgsmål om branche; også produktspecifik innovation.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Forklar begrebet ‘branchestandarder’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 smtClean="0"/>
              <a:t>Forklar ‘4 actions </a:t>
            </a:r>
            <a:r>
              <a:rPr lang="da-DK" sz="2400" dirty="0" err="1" smtClean="0"/>
              <a:t>framework</a:t>
            </a:r>
            <a:r>
              <a:rPr lang="da-DK" sz="2400" dirty="0" smtClean="0"/>
              <a:t>’ på tavlen</a:t>
            </a:r>
            <a:endParaRPr lang="da-DK" sz="2400" dirty="0"/>
          </a:p>
          <a:p>
            <a:pPr marL="0" indent="0">
              <a:buNone/>
            </a:pPr>
            <a:endParaRPr lang="da-DK" sz="2400" i="1" dirty="0"/>
          </a:p>
          <a:p>
            <a:pPr marL="0" indent="0"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62FA-D446-4AA8-B59E-0311A74586D3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>
                <a:solidFill>
                  <a:srgbClr val="FF0000"/>
                </a:solidFill>
              </a:rPr>
              <a:t>FM omgivelser</a:t>
            </a:r>
            <a:endParaRPr lang="da-DK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>
                <a:solidFill>
                  <a:srgbClr val="FF0000"/>
                </a:solidFill>
              </a:rPr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>
                <a:solidFill>
                  <a:srgbClr val="FF0000"/>
                </a:solidFill>
              </a:rPr>
              <a:t>4 actions </a:t>
            </a:r>
            <a:r>
              <a:rPr lang="da-DK" sz="1600" dirty="0" err="1">
                <a:solidFill>
                  <a:srgbClr val="FF0000"/>
                </a:solidFill>
              </a:rPr>
              <a:t>framework</a:t>
            </a:r>
            <a:endParaRPr lang="da-DK" sz="1600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6629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46590" y="376399"/>
            <a:ext cx="6840760" cy="5879679"/>
          </a:xfrm>
        </p:spPr>
        <p:txBody>
          <a:bodyPr>
            <a:normAutofit/>
          </a:bodyPr>
          <a:lstStyle/>
          <a:p>
            <a:pPr>
              <a:buNone/>
            </a:pPr>
            <a:endParaRPr lang="da-DK" sz="2400" b="1" dirty="0" smtClean="0"/>
          </a:p>
          <a:p>
            <a:pPr marL="457200" indent="-457200">
              <a:buFont typeface="+mj-lt"/>
              <a:buAutoNum type="arabicPeriod"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Forklar begrebet ‘</a:t>
            </a:r>
            <a:r>
              <a:rPr lang="da-DK" sz="2400" dirty="0" err="1" smtClean="0"/>
              <a:t>ambidekstrale</a:t>
            </a:r>
            <a:r>
              <a:rPr lang="da-DK" sz="2400" dirty="0" smtClean="0"/>
              <a:t> organisationer’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 smtClean="0"/>
              <a:t>Adskilt forretningsmodel: Entrepreneurship </a:t>
            </a:r>
          </a:p>
          <a:p>
            <a:pPr marL="0" indent="0">
              <a:buNone/>
            </a:pPr>
            <a:r>
              <a:rPr lang="da-DK" sz="2400" dirty="0" smtClean="0"/>
              <a:t>Separat enhed: Intrapreneurship</a:t>
            </a: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i="1" dirty="0"/>
          </a:p>
          <a:p>
            <a:pPr marL="0" indent="0"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2E1E-F751-44FA-B188-8C8C91BC9A8E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>
                <a:solidFill>
                  <a:srgbClr val="FF0000"/>
                </a:solidFill>
              </a:rPr>
              <a:t>FM omgivelser</a:t>
            </a:r>
            <a:endParaRPr lang="da-DK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solidFill>
                  <a:srgbClr val="FF0000"/>
                </a:solidFill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6854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46590" y="376399"/>
            <a:ext cx="6840760" cy="5879679"/>
          </a:xfrm>
        </p:spPr>
        <p:txBody>
          <a:bodyPr>
            <a:normAutofit/>
          </a:bodyPr>
          <a:lstStyle/>
          <a:p>
            <a:pPr>
              <a:buNone/>
            </a:pPr>
            <a:endParaRPr lang="da-DK" sz="2400" b="1" dirty="0" smtClean="0"/>
          </a:p>
          <a:p>
            <a:pPr marL="457200" indent="-457200">
              <a:buFont typeface="+mj-lt"/>
              <a:buAutoNum type="arabicPeriod"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Forklar </a:t>
            </a:r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 err="1" smtClean="0"/>
              <a:t>blue</a:t>
            </a:r>
            <a:r>
              <a:rPr lang="da-DK" sz="2400" dirty="0" smtClean="0"/>
              <a:t> ocean konceptet</a:t>
            </a:r>
          </a:p>
          <a:p>
            <a:endParaRPr lang="da-DK" sz="2400" dirty="0"/>
          </a:p>
          <a:p>
            <a:endParaRPr lang="da-DK" sz="2400" dirty="0" smtClean="0"/>
          </a:p>
          <a:p>
            <a:r>
              <a:rPr lang="da-DK" sz="2400" dirty="0" smtClean="0"/>
              <a:t>4 forces </a:t>
            </a:r>
            <a:r>
              <a:rPr lang="da-DK" sz="2400" dirty="0" err="1" smtClean="0"/>
              <a:t>framework</a:t>
            </a: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i="1" dirty="0"/>
          </a:p>
          <a:p>
            <a:pPr marL="0" indent="0"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2E1E-F751-44FA-B188-8C8C91BC9A8E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32034" y="1472437"/>
            <a:ext cx="1863441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>
                <a:solidFill>
                  <a:srgbClr val="FF0000"/>
                </a:solidFill>
              </a:rPr>
              <a:t>FM omgivelser</a:t>
            </a:r>
            <a:endParaRPr lang="da-DK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</a:t>
            </a:r>
            <a:r>
              <a:rPr lang="da-DK" sz="1600" dirty="0" smtClean="0">
                <a:ea typeface="Calibri"/>
                <a:cs typeface="Times New Roman"/>
              </a:rPr>
              <a:t>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 smtClean="0">
                <a:solidFill>
                  <a:srgbClr val="FF0000"/>
                </a:solidFill>
                <a:ea typeface="Calibri"/>
                <a:cs typeface="Times New Roman"/>
              </a:rPr>
              <a:t>Blue ocean</a:t>
            </a:r>
            <a:endParaRPr lang="da-DK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7689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46590" y="376399"/>
            <a:ext cx="6840760" cy="58796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a-DK" sz="2400" b="1" dirty="0" smtClean="0"/>
              <a:t>Gruppeopgaver </a:t>
            </a:r>
            <a:r>
              <a:rPr lang="da-DK" sz="2400" dirty="0" smtClean="0"/>
              <a:t>(- 6 sider i den engelske udgave)</a:t>
            </a:r>
          </a:p>
          <a:p>
            <a:pPr marL="457200" indent="-457200">
              <a:buFont typeface="+mj-lt"/>
              <a:buAutoNum type="arabicPeriod"/>
            </a:pPr>
            <a:endParaRPr lang="da-DK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da-DK" sz="2400" i="1" dirty="0"/>
              <a:t>Kortlæg jeres </a:t>
            </a:r>
            <a:r>
              <a:rPr lang="da-DK" sz="2400" i="1" dirty="0" smtClean="0"/>
              <a:t>forretningsidé/virksomhed ved hjælp af siderne 207-215</a:t>
            </a:r>
          </a:p>
          <a:p>
            <a:pPr marL="457200" indent="-457200">
              <a:buFont typeface="+mj-lt"/>
              <a:buAutoNum type="arabicPeriod"/>
            </a:pPr>
            <a:endParaRPr lang="da-DK" sz="2400" i="1" dirty="0" smtClean="0"/>
          </a:p>
          <a:p>
            <a:pPr marL="457200" indent="-457200">
              <a:buFont typeface="+mj-lt"/>
              <a:buAutoNum type="arabicPeriod"/>
            </a:pPr>
            <a:r>
              <a:rPr lang="da-DK" sz="2400" i="1" dirty="0" smtClean="0"/>
              <a:t>Udarbejd en detaljeret SWOT-analyse af jeres forretningsidé/virksomhed ved hjælp af skema siderne 223-229</a:t>
            </a:r>
          </a:p>
          <a:p>
            <a:pPr marL="457200" indent="-457200">
              <a:buFont typeface="+mj-lt"/>
              <a:buAutoNum type="arabicPeriod"/>
            </a:pPr>
            <a:endParaRPr lang="da-DK" sz="2400" i="1" dirty="0"/>
          </a:p>
          <a:p>
            <a:pPr marL="457200" indent="-457200">
              <a:buFont typeface="+mj-lt"/>
              <a:buAutoNum type="arabicPeriod"/>
            </a:pPr>
            <a:r>
              <a:rPr lang="da-DK" sz="2400" i="1" dirty="0" smtClean="0"/>
              <a:t>Hvilke faktorer tager branchen for givet (branchestandarder)?</a:t>
            </a:r>
          </a:p>
          <a:p>
            <a:pPr marL="457200" indent="-457200">
              <a:buFont typeface="+mj-lt"/>
              <a:buAutoNum type="arabicPeriod"/>
            </a:pPr>
            <a:endParaRPr lang="da-DK" sz="2400" i="1" dirty="0"/>
          </a:p>
          <a:p>
            <a:pPr marL="457200" indent="-457200">
              <a:buFont typeface="+mj-lt"/>
              <a:buAutoNum type="arabicPeriod"/>
            </a:pPr>
            <a:r>
              <a:rPr lang="da-DK" sz="2400" i="1" dirty="0" smtClean="0"/>
              <a:t>Med </a:t>
            </a:r>
            <a:r>
              <a:rPr lang="da-DK" sz="2400" i="1" dirty="0"/>
              <a:t>udgangspunkt i oversigten på side 233, brug Kim og </a:t>
            </a:r>
            <a:r>
              <a:rPr lang="da-DK" sz="2400" i="1" dirty="0" err="1"/>
              <a:t>Mauborgnes</a:t>
            </a:r>
            <a:r>
              <a:rPr lang="da-DK" sz="2400" i="1" dirty="0"/>
              <a:t> </a:t>
            </a:r>
            <a:r>
              <a:rPr lang="da-DK" sz="2400" i="1" dirty="0" err="1"/>
              <a:t>Four</a:t>
            </a:r>
            <a:r>
              <a:rPr lang="da-DK" sz="2400" i="1" dirty="0"/>
              <a:t> Action Framework til at generere innovation i jeres virksomhed</a:t>
            </a:r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37B7-5EC2-47E3-8DA3-EA205ABC8329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>
                <a:solidFill>
                  <a:srgbClr val="FF0000"/>
                </a:solidFill>
              </a:rPr>
              <a:t>FM omgivelser</a:t>
            </a:r>
            <a:endParaRPr lang="da-DK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solidFill>
                  <a:srgbClr val="FF0000"/>
                </a:solidFill>
                <a:ea typeface="Calibri"/>
                <a:cs typeface="Times New Roman"/>
              </a:rPr>
              <a:t>Gruppeopgaver</a:t>
            </a:r>
            <a:endParaRPr lang="da-DK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12170" y="55830"/>
            <a:ext cx="7092280" cy="64929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a-DK" sz="2400" i="1" dirty="0" smtClean="0"/>
              <a:t>1</a:t>
            </a:r>
            <a:r>
              <a:rPr lang="da-DK" sz="2400" i="1" dirty="0"/>
              <a:t>. Lav en empatikort over din vigtigste kunde/segment) eller B2B-kunde</a:t>
            </a:r>
          </a:p>
          <a:p>
            <a:pPr>
              <a:buNone/>
            </a:pPr>
            <a:r>
              <a:rPr lang="da-DK" sz="2400" i="1" dirty="0"/>
              <a:t>2. Hvilken epicenter bruger jeres virksomhed/branche typisk til generering af innovation? Udpeg ét alternativt epicenter og skitsér hvilken indflydelse innovation af dette element vil have på forretningsmodellærredet.</a:t>
            </a:r>
          </a:p>
          <a:p>
            <a:pPr>
              <a:buNone/>
            </a:pPr>
            <a:r>
              <a:rPr lang="da-DK" sz="2400" i="1" dirty="0" smtClean="0"/>
              <a:t>3. Visualisér </a:t>
            </a:r>
            <a:r>
              <a:rPr lang="da-DK" sz="2400" i="1" dirty="0"/>
              <a:t>forretningsidéen ved hjælp af BMG lærredet, beskriv de enkelte elementer med tegninger og så få ord som muligt på Post-</a:t>
            </a:r>
            <a:r>
              <a:rPr lang="da-DK" sz="2400" i="1" dirty="0" err="1"/>
              <a:t>its</a:t>
            </a:r>
            <a:r>
              <a:rPr lang="da-DK" sz="2400" i="1" dirty="0"/>
              <a:t>. </a:t>
            </a:r>
            <a:endParaRPr lang="da-DK" sz="2400" i="1" dirty="0" smtClean="0"/>
          </a:p>
          <a:p>
            <a:pPr>
              <a:buNone/>
            </a:pPr>
            <a:r>
              <a:rPr lang="da-DK" sz="2400" i="1" dirty="0"/>
              <a:t>4. Skitsér 3 forskellige prototyper på forretningsmodeller til et rejsebureau for </a:t>
            </a:r>
            <a:r>
              <a:rPr lang="da-DK" sz="2400" i="1" dirty="0" smtClean="0"/>
              <a:t>KU-studerende.</a:t>
            </a:r>
          </a:p>
          <a:p>
            <a:pPr>
              <a:buNone/>
            </a:pPr>
            <a:r>
              <a:rPr lang="da-DK" sz="2400" i="1" dirty="0"/>
              <a:t>5. Skitsér et ‘kundescenarie’ for din forretningsidé (maks. 5 minutter). </a:t>
            </a:r>
            <a:r>
              <a:rPr lang="da-DK" sz="2400" dirty="0"/>
              <a:t>Fortæl historien om din forretningsidé med udgangspunkt i din fremtidige kunde. Hvem er det, hvad er problemstillingen, hvordan skaber din problemløsning værdi for brugeren , hvordan reagerer omverdenen m.m. Lad dig evt. inspirere af de på side 184 nævnte fortælleteknikker.</a:t>
            </a:r>
          </a:p>
          <a:p>
            <a:pPr>
              <a:buNone/>
            </a:pPr>
            <a:endParaRPr lang="da-DK" sz="2400" i="1" dirty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/>
          </a:p>
          <a:p>
            <a:pPr>
              <a:buNone/>
            </a:pPr>
            <a:endParaRPr lang="da-DK" sz="24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1111-3FCE-41AB-8898-C748DC063AF7}" type="datetime2">
              <a:rPr lang="da-DK" smtClean="0"/>
              <a:t>12. marts 2019</a:t>
            </a:fld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>
                <a:solidFill>
                  <a:srgbClr val="FF0000"/>
                </a:solidFill>
              </a:rPr>
              <a:t>Opgave fra BMG 3</a:t>
            </a:r>
          </a:p>
          <a:p>
            <a:r>
              <a:rPr lang="da-DK" sz="1600" dirty="0" smtClean="0"/>
              <a:t>FM omgivelser</a:t>
            </a:r>
            <a:endParaRPr lang="da-DK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7646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46590" y="376399"/>
            <a:ext cx="6840760" cy="58796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b="1" dirty="0"/>
              <a:t>Forretningsmodellens </a:t>
            </a:r>
            <a:r>
              <a:rPr lang="da-DK" sz="2400" b="1" dirty="0" smtClean="0"/>
              <a:t>omgivelser </a:t>
            </a:r>
            <a:r>
              <a:rPr lang="da-DK" sz="2400" dirty="0" smtClean="0"/>
              <a:t>med udgangspunkt i en rejsebureau for KU studerende. </a:t>
            </a:r>
          </a:p>
          <a:p>
            <a:pPr>
              <a:buNone/>
            </a:pPr>
            <a:r>
              <a:rPr lang="da-DK" sz="2400" dirty="0" smtClean="0"/>
              <a:t>OBS: der følgende er hypoteser, da forretningsidéen kun er overfladisk skitseret.</a:t>
            </a:r>
          </a:p>
          <a:p>
            <a:pPr>
              <a:buNone/>
            </a:pPr>
            <a:endParaRPr lang="da-DK" sz="2400" b="1" dirty="0" smtClean="0"/>
          </a:p>
          <a:p>
            <a:pPr>
              <a:buNone/>
            </a:pPr>
            <a:r>
              <a:rPr lang="da-DK" sz="2400" b="1" dirty="0" smtClean="0"/>
              <a:t>Markedskræfter</a:t>
            </a:r>
          </a:p>
          <a:p>
            <a:pPr>
              <a:buNone/>
            </a:pPr>
            <a:r>
              <a:rPr lang="da-DK" sz="2400" dirty="0" smtClean="0"/>
              <a:t>Markedets problemstillinger</a:t>
            </a:r>
          </a:p>
          <a:p>
            <a:r>
              <a:rPr lang="da-DK" sz="2400" i="1" dirty="0" err="1" smtClean="0"/>
              <a:t>Tribe</a:t>
            </a:r>
            <a:r>
              <a:rPr lang="da-DK" sz="2400" i="1" dirty="0" smtClean="0"/>
              <a:t>-fællesskab, søgen efter alternativer, egen planlægning</a:t>
            </a:r>
          </a:p>
          <a:p>
            <a:pPr>
              <a:buNone/>
            </a:pPr>
            <a:r>
              <a:rPr lang="da-DK" sz="2400" dirty="0" smtClean="0"/>
              <a:t>Markedssegmenter </a:t>
            </a:r>
          </a:p>
          <a:p>
            <a:r>
              <a:rPr lang="da-DK" sz="2400" i="1" dirty="0" smtClean="0"/>
              <a:t>KU studerende, </a:t>
            </a:r>
            <a:r>
              <a:rPr lang="da-DK" sz="2400" i="1" dirty="0"/>
              <a:t>&lt;</a:t>
            </a:r>
            <a:r>
              <a:rPr lang="da-DK" sz="2400" i="1" dirty="0" smtClean="0"/>
              <a:t>30</a:t>
            </a:r>
          </a:p>
          <a:p>
            <a:pPr>
              <a:buNone/>
            </a:pPr>
            <a:r>
              <a:rPr lang="da-DK" sz="2400" dirty="0" smtClean="0"/>
              <a:t>Behov og </a:t>
            </a:r>
            <a:r>
              <a:rPr lang="da-DK" sz="2400" dirty="0" err="1" smtClean="0"/>
              <a:t>efterspørgelse</a:t>
            </a:r>
            <a:endParaRPr lang="da-DK" sz="2400" dirty="0" smtClean="0"/>
          </a:p>
          <a:p>
            <a:r>
              <a:rPr lang="da-DK" sz="2400" i="1" dirty="0" smtClean="0"/>
              <a:t>Kvalitetsoplevelser til overkommelige priser, mere fokus på indhold end druk og sol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29F2-37D2-497A-9D7E-3ADF9AC2D511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9" name="Rektangel 8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>
                <a:solidFill>
                  <a:srgbClr val="FF0000"/>
                </a:solidFill>
              </a:rPr>
              <a:t>FM omgivelser</a:t>
            </a:r>
            <a:endParaRPr lang="da-DK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>
                <a:solidFill>
                  <a:srgbClr val="FF0000"/>
                </a:solidFill>
              </a:rPr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41551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31600" y="376399"/>
            <a:ext cx="6840760" cy="5879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Omlægningsomkostninger</a:t>
            </a:r>
          </a:p>
          <a:p>
            <a:r>
              <a:rPr lang="da-DK" sz="2400" i="1" dirty="0" smtClean="0"/>
              <a:t>Meget lave, mange alternativer, evt. loyalitet til KU brandet</a:t>
            </a:r>
          </a:p>
          <a:p>
            <a:pPr marL="0" indent="0">
              <a:buNone/>
            </a:pPr>
            <a:r>
              <a:rPr lang="da-DK" sz="2400" dirty="0" smtClean="0"/>
              <a:t>Indtjeningspotentiale</a:t>
            </a:r>
          </a:p>
          <a:p>
            <a:r>
              <a:rPr lang="da-DK" sz="2400" i="1" dirty="0" smtClean="0"/>
              <a:t>Må ikke give underskud – behøver ikke at give overskud. Non-profit? Kundeudbytte før profit? Indtjening kanaliseres i et givent omfang tilbage til kunderne/målgruppen?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0C6F-B8F4-4106-B0E8-79F1B02F071E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>
                <a:solidFill>
                  <a:srgbClr val="FF0000"/>
                </a:solidFill>
              </a:rPr>
              <a:t>FM omgivelser</a:t>
            </a:r>
            <a:endParaRPr lang="da-DK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>
                <a:solidFill>
                  <a:srgbClr val="FF0000"/>
                </a:solidFill>
              </a:rPr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6100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31600" y="376399"/>
            <a:ext cx="6840760" cy="58796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b="1" dirty="0" smtClean="0"/>
              <a:t>Branchekræfter</a:t>
            </a:r>
          </a:p>
          <a:p>
            <a:pPr>
              <a:buNone/>
            </a:pPr>
            <a:r>
              <a:rPr lang="da-DK" sz="2400" dirty="0" smtClean="0"/>
              <a:t>Konkurrenter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0C05-65C4-445C-AF75-4F2FA2FC09A8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>
                <a:solidFill>
                  <a:srgbClr val="FF0000"/>
                </a:solidFill>
              </a:rPr>
              <a:t>FM omgivelser</a:t>
            </a:r>
            <a:endParaRPr lang="da-DK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>
                <a:solidFill>
                  <a:srgbClr val="FF0000"/>
                </a:solidFill>
              </a:rPr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1630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3725-4258-4E79-9465-BEF5F7332D31}" type="datetime2">
              <a:rPr lang="da-DK" smtClean="0"/>
              <a:t>12. marts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7</a:t>
            </a:fld>
            <a:endParaRPr lang="da-DK"/>
          </a:p>
        </p:txBody>
      </p:sp>
      <p:pic>
        <p:nvPicPr>
          <p:cNvPr id="1024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3842" r="7541" b="5503"/>
          <a:stretch/>
        </p:blipFill>
        <p:spPr bwMode="auto">
          <a:xfrm>
            <a:off x="-822960" y="-434340"/>
            <a:ext cx="11155680" cy="727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0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31600" y="376399"/>
            <a:ext cx="6840760" cy="58796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b="1" dirty="0" smtClean="0"/>
              <a:t>Branchekræfter</a:t>
            </a:r>
          </a:p>
          <a:p>
            <a:pPr>
              <a:buNone/>
            </a:pPr>
            <a:r>
              <a:rPr lang="da-DK" sz="2400" dirty="0"/>
              <a:t>Konkurrenter</a:t>
            </a:r>
            <a:endParaRPr lang="da-DK" sz="2400" dirty="0" smtClean="0"/>
          </a:p>
          <a:p>
            <a:r>
              <a:rPr lang="da-DK" sz="2400" i="1" dirty="0" smtClean="0"/>
              <a:t>Kilroy</a:t>
            </a:r>
            <a:r>
              <a:rPr lang="da-DK" sz="2400" i="1" dirty="0"/>
              <a:t>, </a:t>
            </a:r>
            <a:r>
              <a:rPr lang="da-DK" sz="2400" i="1" dirty="0" smtClean="0"/>
              <a:t>Spies?</a:t>
            </a:r>
          </a:p>
          <a:p>
            <a:pPr>
              <a:buNone/>
            </a:pPr>
            <a:r>
              <a:rPr lang="da-DK" sz="2400" dirty="0" smtClean="0"/>
              <a:t>Nye konkurrenter</a:t>
            </a:r>
          </a:p>
          <a:p>
            <a:r>
              <a:rPr lang="da-DK" sz="2400" i="1" dirty="0" smtClean="0"/>
              <a:t>CBS, </a:t>
            </a:r>
            <a:r>
              <a:rPr lang="da-DK" sz="2400" i="1" dirty="0" err="1" smtClean="0"/>
              <a:t>CphBusiness</a:t>
            </a:r>
            <a:r>
              <a:rPr lang="da-DK" sz="2400" i="1" dirty="0" smtClean="0"/>
              <a:t>, Panum? Samarbejdspartnere?</a:t>
            </a:r>
          </a:p>
          <a:p>
            <a:pPr marL="0" indent="0">
              <a:buNone/>
            </a:pPr>
            <a:r>
              <a:rPr lang="da-DK" sz="2400" dirty="0" smtClean="0"/>
              <a:t>Erstatningsprodukter og -ydelser</a:t>
            </a:r>
          </a:p>
          <a:p>
            <a:r>
              <a:rPr lang="da-DK" sz="2400" i="1" dirty="0"/>
              <a:t>Egen planlægning, </a:t>
            </a:r>
            <a:r>
              <a:rPr lang="da-DK" sz="2400" i="1" dirty="0" smtClean="0"/>
              <a:t>frivillig arbejdsferier, Summer </a:t>
            </a:r>
            <a:r>
              <a:rPr lang="da-DK" sz="2400" i="1" dirty="0" err="1" smtClean="0"/>
              <a:t>school</a:t>
            </a:r>
            <a:r>
              <a:rPr lang="da-DK" sz="2400" i="1" dirty="0" smtClean="0"/>
              <a:t>, m.m.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C757-06CF-490E-802B-5AC0A484E055}" type="datetime2">
              <a:rPr lang="da-DK" smtClean="0"/>
              <a:t>12. marts 2019</a:t>
            </a:fld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32034" y="1472437"/>
            <a:ext cx="1863441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 smtClean="0"/>
              <a:t>Elevator-</a:t>
            </a:r>
            <a:r>
              <a:rPr lang="da-DK" sz="1600" dirty="0" err="1" smtClean="0"/>
              <a:t>pitch</a:t>
            </a:r>
            <a:endParaRPr lang="da-DK" sz="1600" dirty="0" smtClean="0"/>
          </a:p>
          <a:p>
            <a:r>
              <a:rPr lang="da-DK" sz="1600" dirty="0" smtClean="0"/>
              <a:t>Opgave fra BMG 3</a:t>
            </a:r>
          </a:p>
          <a:p>
            <a:r>
              <a:rPr lang="da-DK" sz="1600" dirty="0" smtClean="0">
                <a:solidFill>
                  <a:srgbClr val="FF0000"/>
                </a:solidFill>
              </a:rPr>
              <a:t>FM omgivelser</a:t>
            </a:r>
            <a:endParaRPr lang="da-DK" sz="1600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Markedskræfter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>
                <a:solidFill>
                  <a:srgbClr val="FF0000"/>
                </a:solidFill>
              </a:rPr>
              <a:t>Branchekræfter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/>
              <a:t>Nøgletendenser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err="1" smtClean="0"/>
              <a:t>Makroøkono</a:t>
            </a:r>
            <a:r>
              <a:rPr lang="da-DK" sz="1600" dirty="0" smtClean="0"/>
              <a:t>-</a:t>
            </a:r>
          </a:p>
          <a:p>
            <a:r>
              <a:rPr lang="da-DK" sz="1600" dirty="0" err="1" smtClean="0"/>
              <a:t>miske</a:t>
            </a:r>
            <a:r>
              <a:rPr lang="da-DK" sz="1600" dirty="0" smtClean="0"/>
              <a:t> kræfter</a:t>
            </a:r>
          </a:p>
          <a:p>
            <a:r>
              <a:rPr lang="da-DK" sz="1600" i="1" dirty="0" smtClean="0"/>
              <a:t>Value </a:t>
            </a:r>
            <a:r>
              <a:rPr lang="da-DK" sz="1600" i="1" dirty="0" err="1" smtClean="0"/>
              <a:t>chain</a:t>
            </a:r>
            <a:endParaRPr lang="da-DK" sz="1600" i="1" dirty="0" smtClean="0"/>
          </a:p>
          <a:p>
            <a:r>
              <a:rPr lang="da-DK" sz="1600" dirty="0"/>
              <a:t>Evaluering af FM</a:t>
            </a:r>
          </a:p>
          <a:p>
            <a:r>
              <a:rPr lang="da-DK" sz="1600" i="1" dirty="0" smtClean="0"/>
              <a:t>PEST </a:t>
            </a:r>
          </a:p>
          <a:p>
            <a:r>
              <a:rPr lang="da-DK" sz="1600" dirty="0"/>
              <a:t>SWOT</a:t>
            </a:r>
          </a:p>
          <a:p>
            <a:r>
              <a:rPr lang="da-DK" sz="1600" dirty="0"/>
              <a:t>Blue ocean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1600" dirty="0"/>
              <a:t>4 actions </a:t>
            </a:r>
            <a:r>
              <a:rPr lang="da-DK" sz="1600" dirty="0" err="1"/>
              <a:t>framework</a:t>
            </a:r>
            <a:endParaRPr lang="da-DK" sz="1600" dirty="0"/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Flere forretningsmodeller</a:t>
            </a:r>
          </a:p>
          <a:p>
            <a:pPr>
              <a:lnSpc>
                <a:spcPct val="115000"/>
              </a:lnSpc>
            </a:pPr>
            <a:r>
              <a:rPr lang="da-DK" sz="1600" dirty="0">
                <a:ea typeface="Calibri"/>
                <a:cs typeface="Times New Roman"/>
              </a:rPr>
              <a:t>Gruppeopgaver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28602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9733-24C3-4106-9E6D-F5A7E6971D0A}" type="datetime2">
              <a:rPr lang="da-DK" smtClean="0"/>
              <a:t>12. marts 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HEnt 6 -  BMG 4 Strategi - Blue Ocean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4A2D-593B-F64C-A234-CC9F2E73A823}" type="slidenum">
              <a:rPr lang="da-DK" smtClean="0"/>
              <a:t>9</a:t>
            </a:fld>
            <a:endParaRPr lang="da-DK"/>
          </a:p>
        </p:txBody>
      </p:sp>
      <p:pic>
        <p:nvPicPr>
          <p:cNvPr id="5" name="Billed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5884" y="-902841"/>
            <a:ext cx="15196134" cy="85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1598</Words>
  <Application>Microsoft Office PowerPoint</Application>
  <PresentationFormat>Skærmshow (4:3)</PresentationFormat>
  <Paragraphs>627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25</vt:i4>
      </vt:variant>
    </vt:vector>
  </HeadingPairs>
  <TitlesOfParts>
    <vt:vector size="27" baseType="lpstr">
      <vt:lpstr>Kontortema</vt:lpstr>
      <vt:lpstr>Dokument</vt:lpstr>
      <vt:lpstr> Humanistisk Entrepreneurship 6 Business Model Generation  Kap. 4 Strategi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Ezio Pillon</dc:creator>
  <cp:lastModifiedBy>e</cp:lastModifiedBy>
  <cp:revision>180</cp:revision>
  <dcterms:created xsi:type="dcterms:W3CDTF">2013-03-03T08:46:08Z</dcterms:created>
  <dcterms:modified xsi:type="dcterms:W3CDTF">2019-03-12T11:23:46Z</dcterms:modified>
</cp:coreProperties>
</file>